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4"/>
  </p:sldMasterIdLst>
  <p:notesMasterIdLst>
    <p:notesMasterId r:id="rId26"/>
  </p:notesMasterIdLst>
  <p:handoutMasterIdLst>
    <p:handoutMasterId r:id="rId27"/>
  </p:handoutMasterIdLst>
  <p:sldIdLst>
    <p:sldId id="1017" r:id="rId5"/>
    <p:sldId id="1026" r:id="rId6"/>
    <p:sldId id="1058" r:id="rId7"/>
    <p:sldId id="1051" r:id="rId8"/>
    <p:sldId id="1052" r:id="rId9"/>
    <p:sldId id="1060" r:id="rId10"/>
    <p:sldId id="1031" r:id="rId11"/>
    <p:sldId id="1057" r:id="rId12"/>
    <p:sldId id="1070" r:id="rId13"/>
    <p:sldId id="1071" r:id="rId14"/>
    <p:sldId id="1072" r:id="rId15"/>
    <p:sldId id="1073" r:id="rId16"/>
    <p:sldId id="1074" r:id="rId17"/>
    <p:sldId id="1068" r:id="rId18"/>
    <p:sldId id="1061" r:id="rId19"/>
    <p:sldId id="1069" r:id="rId20"/>
    <p:sldId id="1066" r:id="rId21"/>
    <p:sldId id="1067" r:id="rId22"/>
    <p:sldId id="1062" r:id="rId23"/>
    <p:sldId id="1064" r:id="rId24"/>
    <p:sldId id="1065" r:id="rId25"/>
  </p:sldIdLst>
  <p:sldSz cx="10972800" cy="6172200"/>
  <p:notesSz cx="7010400" cy="9296400"/>
  <p:defaultTextStyle>
    <a:defPPr>
      <a:defRPr lang="en-US"/>
    </a:defPPr>
    <a:lvl1pPr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056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112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166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214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5268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2324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199376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6429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6B900"/>
    <a:srgbClr val="73B900"/>
    <a:srgbClr val="299FE7"/>
    <a:srgbClr val="929292"/>
    <a:srgbClr val="4549F5"/>
    <a:srgbClr val="719DFF"/>
    <a:srgbClr val="6B2795"/>
    <a:srgbClr val="D429F1"/>
    <a:srgbClr val="00B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2" autoAdjust="0"/>
    <p:restoredTop sz="90465" autoAdjust="0"/>
  </p:normalViewPr>
  <p:slideViewPr>
    <p:cSldViewPr snapToGrid="0">
      <p:cViewPr varScale="1">
        <p:scale>
          <a:sx n="47" d="100"/>
          <a:sy n="47" d="100"/>
        </p:scale>
        <p:origin x="-102" y="-252"/>
      </p:cViewPr>
      <p:guideLst>
        <p:guide orient="horz" pos="1944"/>
        <p:guide pos="3456"/>
      </p:guideLst>
    </p:cSldViewPr>
  </p:slideViewPr>
  <p:outlineViewPr>
    <p:cViewPr>
      <p:scale>
        <a:sx n="33" d="100"/>
        <a:sy n="33" d="100"/>
      </p:scale>
      <p:origin x="0" y="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162" y="-7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TC_2010_8.5x11_Footer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8437851"/>
            <a:ext cx="7010400" cy="858550"/>
          </a:xfrm>
          <a:prstGeom prst="rect">
            <a:avLst/>
          </a:prstGeom>
        </p:spPr>
      </p:pic>
      <p:pic>
        <p:nvPicPr>
          <p:cNvPr id="7" name="Picture 6" descr="GTC_2010_8.5x11_Header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1"/>
            <a:ext cx="7010400" cy="10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330565" y="0"/>
            <a:ext cx="4080851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</a:defRPr>
            </a:lvl1pPr>
          </a:lstStyle>
          <a:p>
            <a:r>
              <a:rPr lang="en-US" dirty="0" smtClean="0"/>
              <a:t>GPU Technology Conference. Presented by NVIDIA.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05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112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16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214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5268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4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76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29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19530C-30DE-44E9-9437-BF26CF5706F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8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 smtClean="0"/>
              <a:t>组成部分</a:t>
            </a:r>
            <a:endParaRPr lang="en-US" altLang="zh-CN" sz="1100" dirty="0" smtClean="0"/>
          </a:p>
          <a:p>
            <a:r>
              <a:rPr lang="zh-CN" altLang="en-US" sz="1100" dirty="0" smtClean="0"/>
              <a:t>组成原理</a:t>
            </a:r>
            <a:endParaRPr lang="en-US" altLang="zh-CN" sz="1100" dirty="0" smtClean="0"/>
          </a:p>
          <a:p>
            <a:r>
              <a:rPr lang="zh-CN" altLang="en-US" sz="1100" dirty="0" smtClean="0"/>
              <a:t>系统结构特点</a:t>
            </a:r>
            <a:endParaRPr lang="en-US" altLang="zh-CN" sz="1100" dirty="0" smtClean="0"/>
          </a:p>
          <a:p>
            <a:r>
              <a:rPr lang="zh-CN" altLang="en-US" sz="1100" dirty="0" smtClean="0"/>
              <a:t>硬件和性能指标</a:t>
            </a:r>
            <a:endParaRPr lang="en-US" altLang="zh-CN" sz="1100" dirty="0" smtClean="0"/>
          </a:p>
          <a:p>
            <a:r>
              <a:rPr lang="zh-CN" altLang="en-US" sz="1100" dirty="0" smtClean="0"/>
              <a:t>附录</a:t>
            </a:r>
            <a:endParaRPr lang="en-US" altLang="zh-CN" sz="1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6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dirty="0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/>
              <a:t>https://developer.nvidia.com/jetson-tk1</a:t>
            </a:r>
          </a:p>
          <a:p>
            <a:r>
              <a:rPr lang="en-US" altLang="zh-CN" smtClean="0"/>
              <a:t>http://elinux.org/Jetson_TK1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395M CUDA GPUS: GPUs shipped as of 7/1/2012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2862" y="5137528"/>
            <a:ext cx="9018311" cy="452432"/>
          </a:xfrm>
        </p:spPr>
        <p:txBody>
          <a:bodyPr anchor="b"/>
          <a:lstStyle>
            <a:lvl1pPr algn="l">
              <a:defRPr sz="2600" b="0" cap="all" baseline="0">
                <a:solidFill>
                  <a:schemeClr val="tx2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rebuchet MS" pitchFamily="34" charset="0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92862" y="5470944"/>
            <a:ext cx="9018311" cy="400110"/>
          </a:xfrm>
        </p:spPr>
        <p:txBody>
          <a:bodyPr wrap="square" anchor="t">
            <a:spAutoFit/>
          </a:bodyPr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439863"/>
            <a:ext cx="4945063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439863"/>
            <a:ext cx="4945062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5151344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3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92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9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9275" y="247650"/>
            <a:ext cx="1005597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9275" y="1439863"/>
            <a:ext cx="100425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858674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1" r:id="rId6"/>
    <p:sldLayoutId id="214748379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73B900"/>
          </a:solidFill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9"/>
        </a:buBlip>
        <a:defRPr sz="2400" b="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914400" indent="-342900" algn="l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9"/>
        </a:buBlip>
        <a:defRPr sz="2000" b="0">
          <a:solidFill>
            <a:schemeClr val="tx1"/>
          </a:solidFill>
          <a:latin typeface="Trebuchet MS" pitchFamily="34" charset="0"/>
        </a:defRPr>
      </a:lvl2pPr>
      <a:lvl3pPr marL="1371600" indent="-282575" algn="l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9"/>
        </a:buBlip>
        <a:defRPr sz="1800" b="0">
          <a:solidFill>
            <a:schemeClr val="tx1"/>
          </a:solidFill>
          <a:latin typeface="Trebuchet MS" pitchFamily="34" charset="0"/>
        </a:defRPr>
      </a:lvl3pPr>
      <a:lvl4pPr marL="177482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9139" y="1530614"/>
            <a:ext cx="5805267" cy="978729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effectLst/>
              </a:rPr>
              <a:t>NVIDIA Tegra </a:t>
            </a:r>
            <a:r>
              <a:rPr lang="en-US" sz="3200" b="1" dirty="0" smtClean="0">
                <a:solidFill>
                  <a:schemeClr val="tx1"/>
                </a:solidFill>
                <a:effectLst/>
              </a:rPr>
              <a:t>K1</a:t>
            </a:r>
            <a:r>
              <a:rPr lang="zh-CN" altLang="en-US" sz="3200" b="1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200" b="1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200" b="1" dirty="0" smtClean="0">
                <a:solidFill>
                  <a:schemeClr val="tx1"/>
                </a:solidFill>
                <a:effectLst/>
              </a:rPr>
            </a:br>
            <a:r>
              <a:rPr lang="zh-CN" altLang="en-US" sz="3200" b="1" dirty="0" smtClean="0">
                <a:solidFill>
                  <a:schemeClr val="tx1"/>
                </a:solidFill>
                <a:effectLst/>
              </a:rPr>
              <a:t>系统</a:t>
            </a:r>
            <a:r>
              <a:rPr lang="zh-CN" altLang="en-US" sz="3200" b="1" dirty="0">
                <a:solidFill>
                  <a:schemeClr val="tx1"/>
                </a:solidFill>
                <a:effectLst/>
              </a:rPr>
              <a:t>组成及架构特点</a:t>
            </a:r>
            <a:endParaRPr lang="en-US" sz="3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68519" y="3655674"/>
            <a:ext cx="9018311" cy="769441"/>
          </a:xfrm>
        </p:spPr>
        <p:txBody>
          <a:bodyPr/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刘寿生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2015/12</a:t>
            </a:r>
            <a:endParaRPr 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60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  <a:t>TK1</a:t>
            </a:r>
            <a:r>
              <a:rPr lang="zh-CN" altLang="en-US" sz="3600" b="1" kern="0" dirty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  <a:t>组成原理</a:t>
            </a: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  <a:t/>
            </a:r>
            <a:b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</a:br>
            <a:r>
              <a:rPr lang="en-US" altLang="zh-CN" sz="2800" b="1" kern="0" dirty="0" smtClean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  <a:t>——</a:t>
            </a:r>
            <a:r>
              <a:rPr lang="zh-CN" altLang="en-US" sz="2800" b="1" kern="0" dirty="0" smtClean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  <a:t>计算视觉应用开发平台</a:t>
            </a:r>
            <a:r>
              <a:rPr lang="en-US" sz="2800" b="1" kern="0" dirty="0">
                <a:solidFill>
                  <a:srgbClr val="73B900"/>
                </a:solidFill>
                <a:latin typeface="Trebuchet MS" pitchFamily="34" charset="0"/>
                <a:ea typeface="黑体"/>
                <a:cs typeface="+mj-cs"/>
              </a:rPr>
              <a:t>VISIONWORKS</a:t>
            </a:r>
            <a:endParaRPr lang="en-US" sz="2800" b="1" kern="0" dirty="0">
              <a:solidFill>
                <a:srgbClr val="73B900"/>
              </a:solidFill>
              <a:latin typeface="Trebuchet MS" pitchFamily="34" charset="0"/>
              <a:ea typeface="黑体"/>
              <a:cs typeface="+mj-cs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5665" y="4699590"/>
            <a:ext cx="4274289" cy="7123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88419" y="1727239"/>
            <a:ext cx="475729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SDK for CV and Image Processing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r>
              <a:rPr lang="en-US" sz="2000" dirty="0" smtClean="0"/>
              <a:t>Optimized for CUDA-enabled GPUs and SOCs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Example CV pipelines with source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Open and extensible architecture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err="1" smtClean="0"/>
              <a:t>Jetson</a:t>
            </a:r>
            <a:r>
              <a:rPr lang="en-US" sz="2000" dirty="0" smtClean="0"/>
              <a:t> TK1 compatibility out-of-the-box</a:t>
            </a:r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5664" y="3838316"/>
            <a:ext cx="4274289" cy="7123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CC00"/>
                </a:solidFill>
              </a:rPr>
              <a:t>CUDA</a:t>
            </a:r>
            <a:endParaRPr lang="en-US" dirty="0">
              <a:solidFill>
                <a:srgbClr val="99CC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3656" y="2980061"/>
            <a:ext cx="946298" cy="856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78561" y="3838316"/>
            <a:ext cx="9092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87819" y="3629356"/>
            <a:ext cx="0" cy="3613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35665" y="2980061"/>
            <a:ext cx="3170509" cy="7123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rgbClr val="99CC00"/>
                </a:solidFill>
              </a:rPr>
              <a:t>VisionWorks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35665" y="2838091"/>
            <a:ext cx="42742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125341" y="1315873"/>
            <a:ext cx="1005278" cy="1005278"/>
          </a:xfrm>
          <a:prstGeom prst="ellipse">
            <a:avLst/>
          </a:prstGeom>
          <a:blipFill>
            <a:blip r:embed="rId2"/>
            <a:srcRect/>
            <a:stretch>
              <a:fillRect l="-16000" t="-7000" r="-1000" b="-7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23789" y="1431983"/>
            <a:ext cx="1005278" cy="1005278"/>
          </a:xfrm>
          <a:prstGeom prst="ellipse">
            <a:avLst/>
          </a:prstGeom>
          <a:blipFill>
            <a:blip r:embed="rId3"/>
            <a:srcRect/>
            <a:stretch>
              <a:fillRect l="-4576" t="-7000" r="-4576" b="-7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8280" y="1319845"/>
            <a:ext cx="1005278" cy="1005278"/>
          </a:xfrm>
          <a:prstGeom prst="ellipse">
            <a:avLst/>
          </a:prstGeom>
          <a:blipFill>
            <a:blip r:embed="rId4"/>
            <a:srcRect/>
            <a:stretch>
              <a:fillRect l="-204688" t="-109180" r="-40960" b="-2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230551" y="1431983"/>
            <a:ext cx="1005278" cy="10052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17" idx="4"/>
          </p:cNvCxnSpPr>
          <p:nvPr/>
        </p:nvCxnSpPr>
        <p:spPr>
          <a:xfrm flipH="1">
            <a:off x="3577475" y="2321151"/>
            <a:ext cx="50505" cy="516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4"/>
          </p:cNvCxnSpPr>
          <p:nvPr/>
        </p:nvCxnSpPr>
        <p:spPr>
          <a:xfrm>
            <a:off x="1426428" y="2437261"/>
            <a:ext cx="164866" cy="400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4"/>
          </p:cNvCxnSpPr>
          <p:nvPr/>
        </p:nvCxnSpPr>
        <p:spPr>
          <a:xfrm>
            <a:off x="2520919" y="2325123"/>
            <a:ext cx="51764" cy="512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6" idx="4"/>
          </p:cNvCxnSpPr>
          <p:nvPr/>
        </p:nvCxnSpPr>
        <p:spPr>
          <a:xfrm flipH="1">
            <a:off x="4536374" y="2437261"/>
            <a:ext cx="196816" cy="400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64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TK1</a:t>
            </a:r>
            <a:r>
              <a:rPr lang="zh-CN" altLang="en-US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组成原理</a:t>
            </a: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/>
            </a:r>
            <a:b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</a:br>
            <a:r>
              <a:rPr lang="en-US" altLang="zh-CN" sz="28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—— </a:t>
            </a:r>
            <a:r>
              <a:rPr lang="en-US" sz="28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VISIONWORKS PRIMITIVES</a:t>
            </a:r>
            <a:r>
              <a:rPr lang="zh-CN" altLang="en-US" sz="28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组件</a:t>
            </a:r>
            <a:endParaRPr lang="en-US" sz="2800" b="1" kern="0" dirty="0">
              <a:solidFill>
                <a:srgbClr val="73B900"/>
              </a:solidFill>
              <a:latin typeface="Trebuchet MS" pitchFamily="34" charset="0"/>
              <a:ea typeface="黑体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59521" y="1707131"/>
            <a:ext cx="8864390" cy="3668922"/>
          </a:xfrm>
          <a:prstGeom prst="roundRect">
            <a:avLst>
              <a:gd name="adj" fmla="val 10923"/>
            </a:avLst>
          </a:prstGeom>
          <a:pattFill prst="ltUpDiag">
            <a:fgClr>
              <a:srgbClr val="0E2929"/>
            </a:fgClr>
            <a:bgClr>
              <a:srgbClr val="111B00"/>
            </a:bgClr>
          </a:pattFill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Sobel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Convolve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Bilateral Filter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Integral Image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Integral Histogram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Corner Harris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Corner FAST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Image Pyramid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Optical Flow PyrLK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Optical Flow </a:t>
            </a:r>
            <a:r>
              <a:rPr lang="en-US" dirty="0" err="1"/>
              <a:t>Farneback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Warp Perspective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Hough Lines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Fast NLM </a:t>
            </a:r>
            <a:r>
              <a:rPr lang="en-US" dirty="0" err="1"/>
              <a:t>Denoising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Stereo Block Matching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IME </a:t>
            </a:r>
            <a:r>
              <a:rPr lang="en-US" dirty="0"/>
              <a:t>(Iterative Motion Estimation)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HOG (Histogram of Oriented Gradients)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Soft Cascade Detector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Object Tracker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TLD Object Tracker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SLAM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Path Estimator</a:t>
            </a:r>
          </a:p>
          <a:p>
            <a:pPr algn="ctr">
              <a:lnSpc>
                <a:spcPct val="150000"/>
              </a:lnSpc>
            </a:pPr>
            <a:r>
              <a:rPr lang="en-US" dirty="0" err="1"/>
              <a:t>MedianFlow</a:t>
            </a:r>
            <a:r>
              <a:rPr lang="en-US" dirty="0"/>
              <a:t> </a:t>
            </a:r>
            <a:r>
              <a:rPr lang="en-US" dirty="0" smtClean="0"/>
              <a:t>Estimator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23734" y="1280677"/>
            <a:ext cx="10036755" cy="493730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Portable, open API</a:t>
            </a:r>
          </a:p>
          <a:p>
            <a:pPr marL="0" indent="0">
              <a:buNone/>
            </a:pPr>
            <a:r>
              <a:rPr lang="en-US" sz="2000" dirty="0" smtClean="0"/>
              <a:t>900+ functions </a:t>
            </a:r>
          </a:p>
          <a:p>
            <a:pPr marL="0" indent="0">
              <a:buNone/>
            </a:pPr>
            <a:r>
              <a:rPr lang="en-US" sz="2000" dirty="0" smtClean="0"/>
              <a:t>OpenCV4Tegra - Accelerated CUDA+NEON+GLSL+TBB multithreading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50078" y="2685051"/>
            <a:ext cx="9561670" cy="3052800"/>
            <a:chOff x="1098728" y="1292499"/>
            <a:chExt cx="9614629" cy="4123011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1121118" y="2973588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Tx/>
                <a:buBlip>
                  <a:blip r:embed="rId2"/>
                </a:buBlip>
                <a:defRPr sz="2400" b="1">
                  <a:solidFill>
                    <a:schemeClr val="tx1"/>
                  </a:solidFill>
                  <a:latin typeface="Futura Medium"/>
                  <a:ea typeface="+mn-ea"/>
                  <a:cs typeface="+mn-cs"/>
                </a:defRPr>
              </a:lvl1pPr>
              <a:lvl2pPr marL="914400" indent="-342900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Tx/>
                <a:buBlip>
                  <a:blip r:embed="rId2"/>
                </a:buBlip>
                <a:defRPr sz="2000" b="1">
                  <a:solidFill>
                    <a:schemeClr val="tx1"/>
                  </a:solidFill>
                  <a:latin typeface="Futura Medium"/>
                </a:defRPr>
              </a:lvl2pPr>
              <a:lvl3pPr marL="1371600" indent="-282575" algn="l" rtl="0" fontAlgn="base">
                <a:spcBef>
                  <a:spcPct val="20000"/>
                </a:spcBef>
                <a:spcAft>
                  <a:spcPct val="0"/>
                </a:spcAft>
                <a:buSzPct val="100000"/>
                <a:buFontTx/>
                <a:buBlip>
                  <a:blip r:embed="rId2"/>
                </a:buBlip>
                <a:defRPr sz="1800" b="1">
                  <a:solidFill>
                    <a:schemeClr val="tx1"/>
                  </a:solidFill>
                  <a:latin typeface="Futura Medium"/>
                </a:defRPr>
              </a:lvl3pPr>
              <a:lvl4pPr marL="1774825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bg1"/>
                  </a:solidFill>
                  <a:latin typeface="Futura Medium"/>
                </a:defRPr>
              </a:lvl4pPr>
              <a:lvl5pPr marL="21177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Futura Medium"/>
                </a:defRPr>
              </a:lvl5pPr>
              <a:lvl6pPr marL="2574925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+mn-lt"/>
                </a:defRPr>
              </a:lvl6pPr>
              <a:lvl7pPr marL="3032125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489325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946525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1200" b="0" dirty="0" smtClean="0">
                  <a:solidFill>
                    <a:srgbClr val="FF9933"/>
                  </a:solidFill>
                  <a:latin typeface="Arial" charset="0"/>
                  <a:cs typeface="DejaVu Sans" charset="0"/>
                </a:rPr>
                <a:t>General Image Processing</a:t>
              </a:r>
              <a:endParaRPr lang="en-US" sz="1200" b="0" dirty="0">
                <a:solidFill>
                  <a:srgbClr val="FF9933"/>
                </a:solidFill>
                <a:latin typeface="Arial" charset="0"/>
                <a:cs typeface="DejaVu Sans" charset="0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856" y="1764294"/>
              <a:ext cx="1219968" cy="1209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341" y="1764294"/>
              <a:ext cx="1195776" cy="1209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952" y="3612583"/>
              <a:ext cx="1219968" cy="121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047" y="1764293"/>
              <a:ext cx="1219969" cy="1209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856" y="3621656"/>
              <a:ext cx="1219968" cy="1209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 bwMode="auto">
            <a:xfrm>
              <a:off x="2645214" y="2973588"/>
              <a:ext cx="1804032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 dirty="0">
                  <a:solidFill>
                    <a:srgbClr val="FF9933"/>
                  </a:solidFill>
                </a:rPr>
                <a:t>Segmentation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 bwMode="auto">
            <a:xfrm>
              <a:off x="4145118" y="2973588"/>
              <a:ext cx="1828224" cy="638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Machine Learning, Detection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 bwMode="auto">
            <a:xfrm>
              <a:off x="1098728" y="4841321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Image Pyramids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 bwMode="auto">
            <a:xfrm>
              <a:off x="2622824" y="4830951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Transforms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 bwMode="auto">
            <a:xfrm>
              <a:off x="4146920" y="4830951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Fitting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 bwMode="auto">
            <a:xfrm>
              <a:off x="1338846" y="1292499"/>
              <a:ext cx="4815935" cy="36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defTabSz="914400" eaLnBrk="1" hangingPunct="1">
                <a:buFont typeface="Arial" charset="0"/>
                <a:buNone/>
              </a:pPr>
              <a:r>
                <a:rPr lang="en-US" sz="1200" b="1">
                  <a:solidFill>
                    <a:srgbClr val="FF9933"/>
                  </a:solidFill>
                </a:rPr>
                <a:t>Image</a:t>
              </a:r>
              <a:r>
                <a:rPr lang="en-US" sz="1200">
                  <a:solidFill>
                    <a:srgbClr val="FF9933"/>
                  </a:solidFill>
                </a:rPr>
                <a:t> </a:t>
              </a:r>
              <a:r>
                <a:rPr lang="en-US" sz="1200" b="1">
                  <a:solidFill>
                    <a:srgbClr val="FF9933"/>
                  </a:solidFill>
                </a:rPr>
                <a:t>processing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 bwMode="auto">
            <a:xfrm>
              <a:off x="5897422" y="1292499"/>
              <a:ext cx="4815935" cy="36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defTabSz="914400" eaLnBrk="1" hangingPunct="1">
                <a:buFont typeface="Arial" charset="0"/>
                <a:buNone/>
              </a:pPr>
              <a:r>
                <a:rPr lang="en-US" sz="1200" b="1" dirty="0">
                  <a:solidFill>
                    <a:srgbClr val="FF9933"/>
                  </a:solidFill>
                </a:rPr>
                <a:t>Video, Stereo, and 3D</a:t>
              </a:r>
            </a:p>
          </p:txBody>
        </p:sp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144" y="1764294"/>
              <a:ext cx="1242359" cy="1209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Content Placeholder 2"/>
            <p:cNvSpPr txBox="1">
              <a:spLocks/>
            </p:cNvSpPr>
            <p:nvPr/>
          </p:nvSpPr>
          <p:spPr bwMode="auto">
            <a:xfrm>
              <a:off x="5693406" y="2983956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Camera Calibration</a:t>
              </a:r>
            </a:p>
          </p:txBody>
        </p:sp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1629" y="1764294"/>
              <a:ext cx="1219969" cy="1209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 bwMode="auto">
            <a:xfrm>
              <a:off x="7193310" y="2983956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Features</a:t>
              </a:r>
            </a:p>
          </p:txBody>
        </p:sp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725" y="1755221"/>
              <a:ext cx="1219969" cy="121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Content Placeholder 2"/>
            <p:cNvSpPr txBox="1">
              <a:spLocks/>
            </p:cNvSpPr>
            <p:nvPr/>
          </p:nvSpPr>
          <p:spPr bwMode="auto">
            <a:xfrm>
              <a:off x="8736414" y="2983956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Depth Maps</a:t>
              </a:r>
            </a:p>
          </p:txBody>
        </p:sp>
        <p:pic>
          <p:nvPicPr>
            <p:cNvPr id="27" name="Picture 9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048" y="3622952"/>
              <a:ext cx="1219968" cy="1207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 bwMode="auto">
            <a:xfrm>
              <a:off x="5693406" y="4852986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Optical Flow</a:t>
              </a:r>
            </a:p>
          </p:txBody>
        </p:sp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1630" y="3622952"/>
              <a:ext cx="1219968" cy="1207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Content Placeholder 2"/>
            <p:cNvSpPr txBox="1">
              <a:spLocks/>
            </p:cNvSpPr>
            <p:nvPr/>
          </p:nvSpPr>
          <p:spPr bwMode="auto">
            <a:xfrm>
              <a:off x="7217502" y="4863356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Inpainting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 bwMode="auto">
            <a:xfrm>
              <a:off x="8741598" y="4843914"/>
              <a:ext cx="1828224" cy="5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algn="ctr" defTabSz="914400" eaLnBrk="1" hangingPunct="1">
                <a:buFont typeface="Arial" charset="0"/>
                <a:buNone/>
              </a:pPr>
              <a:r>
                <a:rPr lang="en-US" sz="1200">
                  <a:solidFill>
                    <a:srgbClr val="FF9933"/>
                  </a:solidFill>
                </a:rPr>
                <a:t>Tracking</a:t>
              </a:r>
            </a:p>
          </p:txBody>
        </p:sp>
        <p:pic>
          <p:nvPicPr>
            <p:cNvPr id="32" name="Picture 12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805" y="3621656"/>
              <a:ext cx="1221697" cy="1209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4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997" y="3622955"/>
              <a:ext cx="1221697" cy="12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TK1</a:t>
            </a:r>
            <a:r>
              <a:rPr lang="zh-CN" altLang="en-US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组成原理</a:t>
            </a: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/>
            </a:r>
            <a:b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</a:br>
            <a:r>
              <a:rPr lang="en-US" altLang="zh-CN" sz="28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—— </a:t>
            </a:r>
            <a:r>
              <a:rPr lang="en-US" sz="28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OPENCV</a:t>
            </a:r>
            <a:endParaRPr lang="en-US" sz="2800" b="1" kern="0" dirty="0">
              <a:solidFill>
                <a:srgbClr val="73B900"/>
              </a:solidFill>
              <a:latin typeface="Trebuchet MS" pitchFamily="34" charset="0"/>
              <a:ea typeface="黑体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0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TK1</a:t>
            </a:r>
            <a:r>
              <a:rPr lang="zh-CN" altLang="en-US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组成原理</a:t>
            </a:r>
            <a: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/>
            </a:r>
            <a:br>
              <a:rPr lang="en-US" altLang="zh-CN" sz="36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</a:br>
            <a:r>
              <a:rPr lang="en-US" altLang="zh-CN" sz="2800" b="1" kern="0" dirty="0">
                <a:solidFill>
                  <a:srgbClr val="73B900"/>
                </a:solidFill>
                <a:latin typeface="Trebuchet MS" pitchFamily="34" charset="0"/>
                <a:ea typeface="黑体"/>
              </a:rPr>
              <a:t>—— </a:t>
            </a:r>
            <a:r>
              <a:rPr lang="zh-CN" altLang="en-US" sz="2800" b="1" kern="0" dirty="0" smtClean="0">
                <a:solidFill>
                  <a:srgbClr val="73B900"/>
                </a:solidFill>
                <a:latin typeface="Trebuchet MS" pitchFamily="34" charset="0"/>
                <a:ea typeface="黑体"/>
              </a:rPr>
              <a:t>丰富的开发调试环境</a:t>
            </a:r>
            <a:endParaRPr lang="en-US" sz="2800" b="1" kern="0" dirty="0">
              <a:solidFill>
                <a:srgbClr val="73B900"/>
              </a:solidFill>
              <a:latin typeface="Trebuchet MS" pitchFamily="34" charset="0"/>
              <a:ea typeface="黑体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91" y="1766508"/>
            <a:ext cx="4292659" cy="334522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  <a:scene3d>
            <a:camera prst="perspectiveLeft"/>
            <a:lightRig rig="threePt" dir="t"/>
          </a:scene3d>
          <a:sp3d/>
        </p:spPr>
      </p:pic>
      <p:sp>
        <p:nvSpPr>
          <p:cNvPr id="5" name="TextBox 4"/>
          <p:cNvSpPr txBox="1"/>
          <p:nvPr/>
        </p:nvSpPr>
        <p:spPr>
          <a:xfrm>
            <a:off x="617660" y="1707131"/>
            <a:ext cx="475729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/>
              <a:t>Nsight</a:t>
            </a:r>
            <a:r>
              <a:rPr lang="en-US" sz="2000" dirty="0" smtClean="0"/>
              <a:t> Eclipse Edition IDE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NVIDIA Visual Profiler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Native compiler, debugger, profiler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CUDA-enabled libraries (</a:t>
            </a:r>
            <a:r>
              <a:rPr lang="en-US" sz="2000" dirty="0" err="1" smtClean="0"/>
              <a:t>cuFFT</a:t>
            </a:r>
            <a:r>
              <a:rPr lang="en-US" sz="2000" dirty="0" smtClean="0"/>
              <a:t>, </a:t>
            </a:r>
            <a:r>
              <a:rPr lang="en-US" sz="2000" dirty="0" err="1" smtClean="0"/>
              <a:t>cuBLAS</a:t>
            </a:r>
            <a:r>
              <a:rPr lang="en-US" sz="2000" dirty="0" smtClean="0"/>
              <a:t>, </a:t>
            </a:r>
            <a:r>
              <a:rPr lang="en-US" sz="2000" dirty="0" err="1" smtClean="0"/>
              <a:t>cuSparse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系统结构特点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高性能移动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嵌入式</a:t>
            </a:r>
            <a:r>
              <a:rPr lang="en-US" altLang="zh-CN" sz="2800" dirty="0" smtClean="0"/>
              <a:t>GPU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1448890"/>
            <a:ext cx="64008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80" y="915090"/>
            <a:ext cx="2611120" cy="48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0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系统结构特点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一致化内显存（</a:t>
            </a:r>
            <a:r>
              <a:rPr lang="en-US" altLang="zh-CN" sz="2800" dirty="0" smtClean="0"/>
              <a:t>Unified Memory)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1771649"/>
            <a:ext cx="7280910" cy="361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833" y="2780348"/>
            <a:ext cx="6205079" cy="305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7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/>
              <a:t>TK1</a:t>
            </a:r>
            <a:r>
              <a:rPr lang="zh-CN" altLang="en-US" dirty="0"/>
              <a:t>系统结构特点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丰富的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可编程</a:t>
            </a:r>
            <a:r>
              <a:rPr lang="en-US" altLang="zh-CN" sz="2800" dirty="0" smtClean="0"/>
              <a:t>API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defTabSz="457056"/>
            <a:endParaRPr lang="en-US" altLang="zh-CN" sz="3600" kern="1200" dirty="0"/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2"/>
            <a:ext cx="4816476" cy="441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endParaRPr lang="en-US" altLang="zh-CN" sz="28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29" y="1646555"/>
            <a:ext cx="8292246" cy="44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/>
              <a:t>系统结构</a:t>
            </a:r>
            <a:r>
              <a:rPr lang="zh-CN" altLang="en-US" dirty="0" smtClean="0"/>
              <a:t>特点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支持</a:t>
            </a:r>
            <a:r>
              <a:rPr lang="en-US" altLang="zh-CN" sz="2800" dirty="0" smtClean="0"/>
              <a:t>OpenGL4.4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802880" y="1434603"/>
            <a:ext cx="3141194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altLang="zh-CN" sz="2800" dirty="0" smtClean="0"/>
              <a:t>OpenGL</a:t>
            </a:r>
            <a:r>
              <a:rPr lang="zh-CN" altLang="en-US" sz="2800" dirty="0" smtClean="0"/>
              <a:t>对比</a:t>
            </a:r>
            <a:endParaRPr lang="en-US" altLang="zh-CN" sz="2800" dirty="0" smtClean="0"/>
          </a:p>
          <a:p>
            <a:r>
              <a:rPr lang="en-US" altLang="zh-CN" sz="2800" dirty="0" smtClean="0"/>
              <a:t>OpenGL 3.0 ES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        </a:t>
            </a:r>
            <a:r>
              <a:rPr lang="en-US" altLang="zh-CN" sz="2800" dirty="0" err="1" smtClean="0"/>
              <a:t>vs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OpenGL 4.x</a:t>
            </a:r>
            <a:endParaRPr lang="en-US" altLang="zh-CN" sz="3200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3" y="1713463"/>
            <a:ext cx="6971665" cy="369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63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/>
              <a:t>系统结构特点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支持</a:t>
            </a:r>
            <a:r>
              <a:rPr lang="en-US" altLang="zh-CN" sz="2800" dirty="0" smtClean="0"/>
              <a:t>Tessellation</a:t>
            </a:r>
            <a:r>
              <a:rPr lang="zh-CN" altLang="en-US" sz="2800" dirty="0" smtClean="0"/>
              <a:t>曲面细分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802880" y="1434603"/>
            <a:ext cx="3141194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altLang="zh-CN" sz="2800" dirty="0" smtClean="0"/>
              <a:t>Tessellation</a:t>
            </a:r>
          </a:p>
          <a:p>
            <a:r>
              <a:rPr lang="zh-CN" altLang="en-US" sz="2800" dirty="0" smtClean="0"/>
              <a:t>一般嵌入式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移动处理器不支持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        </a:t>
            </a:r>
            <a:r>
              <a:rPr lang="en-US" altLang="zh-CN" sz="2800" dirty="0" err="1" smtClean="0"/>
              <a:t>vs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TK1</a:t>
            </a:r>
            <a:r>
              <a:rPr lang="zh-CN" altLang="en-US" sz="2800" dirty="0" smtClean="0"/>
              <a:t>支持</a:t>
            </a:r>
            <a:endParaRPr lang="en-US" altLang="zh-CN" sz="32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" y="1727200"/>
            <a:ext cx="6644640" cy="374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5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性能指标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——NVIDIA TK1 </a:t>
            </a:r>
            <a:r>
              <a:rPr lang="en-US" altLang="zh-CN" sz="2800" dirty="0" err="1" smtClean="0"/>
              <a:t>vs</a:t>
            </a:r>
            <a:r>
              <a:rPr lang="en-US" altLang="zh-CN" sz="2800" dirty="0" smtClean="0"/>
              <a:t> Apple A7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453198"/>
            <a:ext cx="859155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9490" y="1439863"/>
            <a:ext cx="4816476" cy="4252912"/>
          </a:xfrm>
        </p:spPr>
        <p:txBody>
          <a:bodyPr/>
          <a:lstStyle/>
          <a:p>
            <a:r>
              <a:rPr lang="en-US" altLang="zh-CN" sz="3200" dirty="0" smtClean="0"/>
              <a:t>TK1</a:t>
            </a:r>
            <a:r>
              <a:rPr lang="zh-CN" altLang="en-US" sz="3200" dirty="0" smtClean="0"/>
              <a:t>组成部分</a:t>
            </a:r>
            <a:endParaRPr lang="en-US" altLang="zh-CN" sz="3200" dirty="0" smtClean="0"/>
          </a:p>
          <a:p>
            <a:r>
              <a:rPr lang="en-US" altLang="zh-CN" sz="3200" dirty="0" smtClean="0"/>
              <a:t>TK1</a:t>
            </a:r>
            <a:r>
              <a:rPr lang="zh-CN" altLang="en-US" sz="3200" dirty="0" smtClean="0"/>
              <a:t>组成原理</a:t>
            </a:r>
            <a:endParaRPr lang="en-US" altLang="zh-CN" sz="3200" dirty="0" smtClean="0"/>
          </a:p>
          <a:p>
            <a:r>
              <a:rPr lang="en-US" altLang="zh-CN" sz="3200" dirty="0" smtClean="0"/>
              <a:t>TK1</a:t>
            </a:r>
            <a:r>
              <a:rPr lang="zh-CN" altLang="en-US" sz="3200" dirty="0" smtClean="0"/>
              <a:t>系统结构特点</a:t>
            </a:r>
            <a:endParaRPr lang="en-US" altLang="zh-CN" sz="3200" dirty="0" smtClean="0"/>
          </a:p>
          <a:p>
            <a:r>
              <a:rPr lang="en-US" altLang="zh-CN" sz="3200" dirty="0" smtClean="0"/>
              <a:t>TK1</a:t>
            </a:r>
            <a:r>
              <a:rPr lang="zh-CN" altLang="en-US" sz="3200" dirty="0" smtClean="0"/>
              <a:t>硬件和性能指标</a:t>
            </a:r>
            <a:endParaRPr lang="en-US" altLang="zh-CN" sz="3200" dirty="0" smtClean="0"/>
          </a:p>
          <a:p>
            <a:r>
              <a:rPr lang="zh-CN" altLang="en-US" sz="3200" dirty="0" smtClean="0"/>
              <a:t>附录</a:t>
            </a:r>
            <a:endParaRPr lang="en-US" sz="32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/>
              <a:t>TK1</a:t>
            </a:r>
            <a:r>
              <a:rPr lang="zh-CN" altLang="en-US" dirty="0"/>
              <a:t>性能指标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/>
              <a:t>——NVIDIA TK1 </a:t>
            </a:r>
            <a:r>
              <a:rPr lang="en-US" altLang="zh-CN" sz="2800" dirty="0" err="1"/>
              <a:t>vs</a:t>
            </a:r>
            <a:r>
              <a:rPr lang="en-US" altLang="zh-CN" sz="2800" dirty="0"/>
              <a:t> Apple A7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31913"/>
            <a:ext cx="88392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性能指标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en-US" altLang="zh-CN" sz="2800" dirty="0" err="1" smtClean="0"/>
              <a:t>Tegra</a:t>
            </a:r>
            <a:r>
              <a:rPr lang="en-US" altLang="zh-CN" sz="2800" dirty="0" smtClean="0"/>
              <a:t> K1 </a:t>
            </a:r>
            <a:r>
              <a:rPr lang="en-US" altLang="zh-CN" sz="2800" dirty="0" err="1" smtClean="0"/>
              <a:t>vs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Tegra</a:t>
            </a:r>
            <a:r>
              <a:rPr lang="en-US" altLang="zh-CN" sz="2800" dirty="0" smtClean="0"/>
              <a:t> 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" y="1211329"/>
            <a:ext cx="6908800" cy="490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802880" y="1434603"/>
            <a:ext cx="3141194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zh-CN" altLang="en-US" sz="2800" dirty="0"/>
              <a:t>同</a:t>
            </a:r>
            <a:r>
              <a:rPr lang="zh-CN" altLang="en-US" sz="2800" dirty="0" smtClean="0"/>
              <a:t>型号对比</a:t>
            </a:r>
            <a:endParaRPr lang="en-US" altLang="zh-CN" sz="2800" dirty="0" smtClean="0"/>
          </a:p>
          <a:p>
            <a:r>
              <a:rPr lang="en-US" altLang="zh-CN" sz="2800" dirty="0" err="1" smtClean="0"/>
              <a:t>Tegra</a:t>
            </a:r>
            <a:r>
              <a:rPr lang="en-US" altLang="zh-CN" sz="2800" dirty="0" smtClean="0"/>
              <a:t> K1</a:t>
            </a:r>
          </a:p>
          <a:p>
            <a:pPr marL="0" indent="0">
              <a:buNone/>
            </a:pPr>
            <a:r>
              <a:rPr lang="en-US" altLang="zh-CN" sz="2800" dirty="0" smtClean="0"/>
              <a:t>        </a:t>
            </a:r>
            <a:r>
              <a:rPr lang="en-US" altLang="zh-CN" sz="2800" dirty="0" err="1" smtClean="0"/>
              <a:t>vs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en-US" altLang="zh-CN" sz="2800" dirty="0" err="1" smtClean="0"/>
              <a:t>Tegra</a:t>
            </a:r>
            <a:r>
              <a:rPr lang="en-US" altLang="zh-CN" sz="2800" dirty="0" smtClean="0"/>
              <a:t> 4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4588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/>
              <a:t>TK1</a:t>
            </a:r>
            <a:r>
              <a:rPr lang="zh-CN" altLang="en-US" dirty="0"/>
              <a:t>组成部分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defTabSz="457056"/>
            <a:endParaRPr lang="en-US" altLang="zh-CN" sz="3600" kern="1200" dirty="0"/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2"/>
            <a:ext cx="4816476" cy="441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endParaRPr lang="en-US" altLang="zh-C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56665"/>
            <a:ext cx="7976148" cy="47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1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Bailey\Desktop\CES_2014\Assets\TK1_Die_Two_Core\k1_Right_Die_32_A_00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696" t="23726" r="16378" b="7484"/>
          <a:stretch/>
        </p:blipFill>
        <p:spPr bwMode="auto">
          <a:xfrm>
            <a:off x="1676401" y="10886"/>
            <a:ext cx="748135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组成部分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处理器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defTabSz="457056"/>
            <a:r>
              <a:rPr lang="zh-CN" altLang="en-US" sz="3600" kern="1200" dirty="0" smtClean="0"/>
              <a:t>处理器</a:t>
            </a:r>
            <a:endParaRPr lang="en-US" altLang="zh-CN" sz="3600" kern="1200" dirty="0"/>
          </a:p>
          <a:p>
            <a:pPr lvl="1" defTabSz="457056"/>
            <a:r>
              <a:rPr lang="en-US" altLang="zh-CN" sz="2800" dirty="0" smtClean="0"/>
              <a:t>GPU</a:t>
            </a:r>
          </a:p>
          <a:p>
            <a:pPr lvl="1" defTabSz="457056">
              <a:buFontTx/>
              <a:buChar char="-"/>
            </a:pPr>
            <a:r>
              <a:rPr lang="en-US" altLang="zh-CN" sz="2800" dirty="0" smtClean="0"/>
              <a:t>192 CUDA</a:t>
            </a:r>
            <a:r>
              <a:rPr lang="zh-CN" altLang="en-US" sz="2800" dirty="0" smtClean="0"/>
              <a:t>核心</a:t>
            </a:r>
            <a:r>
              <a:rPr lang="en-US" altLang="zh-CN" sz="2800" dirty="0" smtClean="0"/>
              <a:t> </a:t>
            </a:r>
          </a:p>
          <a:p>
            <a:pPr lvl="1" defTabSz="457056">
              <a:buFontTx/>
              <a:buChar char="-"/>
            </a:pPr>
            <a:r>
              <a:rPr lang="en-US" altLang="zh-CN" sz="2800" dirty="0" err="1" smtClean="0"/>
              <a:t>Kepler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架构</a:t>
            </a:r>
            <a:endParaRPr lang="en-US" altLang="zh-CN" sz="2800" dirty="0" smtClean="0"/>
          </a:p>
          <a:p>
            <a:pPr lvl="1" defTabSz="457056">
              <a:buFontTx/>
              <a:buChar char="-"/>
            </a:pPr>
            <a:r>
              <a:rPr lang="en-US" altLang="zh-CN" sz="2800" dirty="0"/>
              <a:t>2</a:t>
            </a:r>
            <a:r>
              <a:rPr lang="en-US" altLang="zh-CN" sz="2800" dirty="0" smtClean="0"/>
              <a:t>G </a:t>
            </a:r>
            <a:r>
              <a:rPr lang="zh-CN" altLang="en-US" sz="2800" dirty="0" smtClean="0"/>
              <a:t>显存</a:t>
            </a:r>
            <a:endParaRPr lang="en-US" altLang="zh-CN" sz="2800" dirty="0" smtClean="0"/>
          </a:p>
          <a:p>
            <a:pPr lvl="1" defTabSz="457056">
              <a:buFontTx/>
              <a:buChar char="-"/>
            </a:pPr>
            <a:r>
              <a:rPr lang="en-US" altLang="zh-CN" sz="2800" dirty="0"/>
              <a:t>326 </a:t>
            </a:r>
            <a:r>
              <a:rPr lang="en-US" altLang="zh-CN" sz="2800" dirty="0" smtClean="0"/>
              <a:t>GFLOPS</a:t>
            </a:r>
          </a:p>
          <a:p>
            <a:pPr lvl="1" defTabSz="457056">
              <a:buFontTx/>
              <a:buChar char="-"/>
            </a:pPr>
            <a:r>
              <a:rPr lang="en-US" altLang="zh-CN" sz="2800" dirty="0" smtClean="0"/>
              <a:t>4K </a:t>
            </a:r>
            <a:r>
              <a:rPr lang="zh-CN" altLang="en-US" sz="2800" dirty="0" smtClean="0"/>
              <a:t>分辨率 </a:t>
            </a:r>
            <a:endParaRPr lang="en-US" altLang="zh-CN" sz="2800" dirty="0"/>
          </a:p>
          <a:p>
            <a:pPr lvl="1" defTabSz="457056"/>
            <a:endParaRPr lang="en-US" altLang="zh-CN" sz="900" dirty="0" smtClean="0"/>
          </a:p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3"/>
            <a:ext cx="4816476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5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5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lvl="1"/>
            <a:endParaRPr lang="en-US" altLang="zh-CN" sz="2800" dirty="0" smtClean="0"/>
          </a:p>
          <a:p>
            <a:pPr lvl="1"/>
            <a:r>
              <a:rPr lang="en-US" altLang="zh-CN" sz="2800" dirty="0" smtClean="0"/>
              <a:t>CPU </a:t>
            </a:r>
            <a:endParaRPr lang="en-US" altLang="zh-CN" sz="2800" dirty="0"/>
          </a:p>
          <a:p>
            <a:pPr lvl="1">
              <a:buFontTx/>
              <a:buChar char="-"/>
            </a:pPr>
            <a:r>
              <a:rPr lang="en-US" altLang="zh-CN" sz="2800" dirty="0"/>
              <a:t>4-Plus-1 </a:t>
            </a:r>
            <a:r>
              <a:rPr lang="zh-CN" altLang="en-US" sz="2800" dirty="0"/>
              <a:t>四大一小核心</a:t>
            </a:r>
            <a:endParaRPr lang="en-US" altLang="zh-CN" sz="2800" dirty="0"/>
          </a:p>
          <a:p>
            <a:pPr lvl="1">
              <a:buFontTx/>
              <a:buChar char="-"/>
            </a:pPr>
            <a:r>
              <a:rPr lang="en-US" altLang="zh-CN" sz="2800" dirty="0"/>
              <a:t>ARM Cortex A15 </a:t>
            </a:r>
            <a:r>
              <a:rPr lang="zh-CN" altLang="en-US" sz="2800" dirty="0" smtClean="0"/>
              <a:t>架构</a:t>
            </a:r>
            <a:endParaRPr lang="en-US" altLang="zh-CN" sz="2800" dirty="0" smtClean="0"/>
          </a:p>
          <a:p>
            <a:pPr lvl="1">
              <a:buFontTx/>
              <a:buChar char="-"/>
            </a:pPr>
            <a:endParaRPr lang="en-US" altLang="zh-CN" sz="2800" dirty="0" smtClean="0"/>
          </a:p>
          <a:p>
            <a:pPr lvl="1"/>
            <a:r>
              <a:rPr lang="zh-CN" altLang="en-US" sz="2800" dirty="0" smtClean="0"/>
              <a:t>功耗：</a:t>
            </a:r>
            <a:r>
              <a:rPr lang="en-US" altLang="zh-CN" sz="2800" dirty="0" smtClean="0"/>
              <a:t>5W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8412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组成部分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内存</a:t>
            </a:r>
            <a:r>
              <a:rPr lang="en-US" altLang="zh-CN" sz="2800" dirty="0" smtClean="0"/>
              <a:t>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r>
              <a:rPr lang="zh-CN" altLang="en-US" sz="3600" dirty="0" smtClean="0"/>
              <a:t>内存</a:t>
            </a:r>
            <a:endParaRPr lang="en-US" altLang="zh-CN" sz="3600" dirty="0"/>
          </a:p>
          <a:p>
            <a:pPr lvl="1"/>
            <a:r>
              <a:rPr lang="en-US" altLang="zh-CN" sz="2800" dirty="0"/>
              <a:t>Memory </a:t>
            </a:r>
            <a:r>
              <a:rPr lang="zh-CN" altLang="en-US" sz="2800" dirty="0"/>
              <a:t>存储器</a:t>
            </a:r>
            <a:endParaRPr lang="en-US" altLang="zh-CN" sz="2800" dirty="0"/>
          </a:p>
          <a:p>
            <a:pPr lvl="1">
              <a:buFontTx/>
              <a:buChar char="-"/>
            </a:pPr>
            <a:r>
              <a:rPr lang="en-US" altLang="zh-CN" sz="2800" dirty="0"/>
              <a:t>2G </a:t>
            </a:r>
            <a:r>
              <a:rPr lang="zh-CN" altLang="en-US" sz="2800" dirty="0"/>
              <a:t>内存</a:t>
            </a:r>
            <a:endParaRPr lang="en-US" altLang="zh-CN" sz="2800" dirty="0"/>
          </a:p>
          <a:p>
            <a:pPr lvl="1">
              <a:buFontTx/>
              <a:buChar char="-"/>
            </a:pPr>
            <a:r>
              <a:rPr lang="en-US" altLang="zh-CN" sz="2800" dirty="0"/>
              <a:t>16G </a:t>
            </a:r>
            <a:r>
              <a:rPr lang="zh-CN" altLang="en-US" sz="2800" dirty="0"/>
              <a:t>外存</a:t>
            </a:r>
            <a:endParaRPr lang="en-US" altLang="zh-CN" sz="2800" dirty="0"/>
          </a:p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3"/>
            <a:ext cx="4816476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altLang="zh-CN" sz="2800" dirty="0" smtClean="0"/>
              <a:t>IO</a:t>
            </a:r>
            <a:r>
              <a:rPr lang="zh-CN" altLang="en-US" sz="3600" dirty="0"/>
              <a:t>接口</a:t>
            </a:r>
            <a:endParaRPr lang="en-US" altLang="zh-CN" sz="3600" dirty="0"/>
          </a:p>
          <a:p>
            <a:pPr lvl="1"/>
            <a:r>
              <a:rPr lang="en-US" altLang="zh-CN" sz="2800" dirty="0" smtClean="0"/>
              <a:t>I</a:t>
            </a:r>
            <a:r>
              <a:rPr lang="zh-CN" altLang="en-US" sz="2800" dirty="0" smtClean="0"/>
              <a:t>基本接口</a:t>
            </a:r>
            <a:endParaRPr lang="en-US" altLang="zh-CN" sz="2800" dirty="0" smtClean="0"/>
          </a:p>
          <a:p>
            <a:pPr lvl="1">
              <a:buFontTx/>
              <a:buChar char="-"/>
            </a:pPr>
            <a:r>
              <a:rPr lang="en-US" altLang="zh-CN" sz="2800" dirty="0" smtClean="0"/>
              <a:t>USB </a:t>
            </a:r>
            <a:r>
              <a:rPr lang="en-US" altLang="zh-CN" sz="2800" dirty="0"/>
              <a:t>/ HDMI / </a:t>
            </a:r>
            <a:r>
              <a:rPr lang="en-US" altLang="zh-CN" sz="2800" dirty="0" smtClean="0"/>
              <a:t>LAN</a:t>
            </a:r>
          </a:p>
          <a:p>
            <a:pPr lvl="1"/>
            <a:r>
              <a:rPr lang="zh-CN" altLang="en-US" sz="2800" dirty="0" smtClean="0"/>
              <a:t>特色接口</a:t>
            </a:r>
            <a:endParaRPr lang="en-US" altLang="zh-CN" sz="2800" dirty="0" smtClean="0"/>
          </a:p>
          <a:p>
            <a:pPr lvl="1">
              <a:buFontTx/>
              <a:buChar char="-"/>
            </a:pPr>
            <a:r>
              <a:rPr lang="en-US" altLang="zh-CN" sz="2800" dirty="0" smtClean="0"/>
              <a:t>RS232 </a:t>
            </a:r>
            <a:r>
              <a:rPr lang="en-US" altLang="zh-CN" sz="2800" dirty="0"/>
              <a:t>/ SATA / </a:t>
            </a:r>
            <a:r>
              <a:rPr lang="en-US" altLang="zh-CN" sz="2800" dirty="0" smtClean="0"/>
              <a:t>Audio</a:t>
            </a:r>
          </a:p>
          <a:p>
            <a:pPr lvl="1">
              <a:buFontTx/>
              <a:buChar char="-"/>
            </a:pPr>
            <a:r>
              <a:rPr lang="en-US" altLang="zh-CN" sz="2800" dirty="0" smtClean="0"/>
              <a:t>PCI-E / JTAG / GPIOs</a:t>
            </a:r>
            <a:r>
              <a:rPr lang="en-US" altLang="zh-CN" sz="2800" dirty="0" smtClean="0"/>
              <a:t> 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71251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组成部分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模块图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defTabSz="457056"/>
            <a:endParaRPr lang="en-US" altLang="zh-CN" sz="3600" kern="1200" dirty="0"/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2"/>
            <a:ext cx="4816476" cy="441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endParaRPr lang="en-US" altLang="zh-CN" sz="28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006535" y="1706926"/>
            <a:ext cx="8919232" cy="4033223"/>
            <a:chOff x="1006535" y="1706926"/>
            <a:chExt cx="8919232" cy="4033223"/>
          </a:xfrm>
        </p:grpSpPr>
        <p:sp>
          <p:nvSpPr>
            <p:cNvPr id="7" name="Rounded Rectangle 1"/>
            <p:cNvSpPr/>
            <p:nvPr/>
          </p:nvSpPr>
          <p:spPr>
            <a:xfrm>
              <a:off x="4476376" y="1707129"/>
              <a:ext cx="2030680" cy="2872260"/>
            </a:xfrm>
            <a:prstGeom prst="roundRect">
              <a:avLst>
                <a:gd name="adj" fmla="val 731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 smtClean="0"/>
                <a:t>Tegra</a:t>
              </a:r>
              <a:r>
                <a:rPr lang="en-US" dirty="0" smtClean="0"/>
                <a:t> K1 </a:t>
              </a:r>
            </a:p>
            <a:p>
              <a:pPr algn="ctr"/>
              <a:r>
                <a:rPr lang="en-US" dirty="0" smtClean="0"/>
                <a:t>SOC</a:t>
              </a:r>
              <a:endParaRPr lang="en-US" dirty="0"/>
            </a:p>
          </p:txBody>
        </p:sp>
        <p:sp>
          <p:nvSpPr>
            <p:cNvPr id="8" name="Rounded Rectangle 6"/>
            <p:cNvSpPr/>
            <p:nvPr/>
          </p:nvSpPr>
          <p:spPr>
            <a:xfrm>
              <a:off x="1006536" y="1707131"/>
              <a:ext cx="1268624" cy="50167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USB 2.0 micro B</a:t>
              </a:r>
              <a:endParaRPr lang="en-US" sz="1400" dirty="0"/>
            </a:p>
          </p:txBody>
        </p:sp>
        <p:sp>
          <p:nvSpPr>
            <p:cNvPr id="9" name="Rounded Rectangle 7"/>
            <p:cNvSpPr/>
            <p:nvPr/>
          </p:nvSpPr>
          <p:spPr>
            <a:xfrm>
              <a:off x="4476377" y="5012838"/>
              <a:ext cx="926896" cy="727311"/>
            </a:xfrm>
            <a:prstGeom prst="roundRect">
              <a:avLst/>
            </a:prstGeom>
            <a:solidFill>
              <a:srgbClr val="7E4842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 GB</a:t>
              </a:r>
            </a:p>
            <a:p>
              <a:pPr algn="ctr"/>
              <a:r>
                <a:rPr lang="en-US" sz="1600" smtClean="0"/>
                <a:t>DDR3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06536" y="2361210"/>
              <a:ext cx="1268624" cy="50167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USB 3.0</a:t>
              </a:r>
            </a:p>
            <a:p>
              <a:pPr algn="ctr"/>
              <a:r>
                <a:rPr lang="en-US" sz="1400" dirty="0" smtClean="0"/>
                <a:t>A</a:t>
              </a:r>
              <a:endParaRPr lang="en-US" sz="14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06536" y="3670089"/>
              <a:ext cx="1268624" cy="50167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GigE</a:t>
              </a:r>
              <a:endParaRPr lang="en-US" sz="1400" dirty="0"/>
            </a:p>
          </p:txBody>
        </p:sp>
        <p:sp>
          <p:nvSpPr>
            <p:cNvPr id="13" name="Rounded Rectangle 11"/>
            <p:cNvSpPr/>
            <p:nvPr/>
          </p:nvSpPr>
          <p:spPr>
            <a:xfrm>
              <a:off x="8657142" y="2361209"/>
              <a:ext cx="1268624" cy="5016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SATA</a:t>
              </a:r>
              <a:endParaRPr lang="en-US" sz="1400" dirty="0"/>
            </a:p>
          </p:txBody>
        </p:sp>
        <p:sp>
          <p:nvSpPr>
            <p:cNvPr id="14" name="Rounded Rectangle 12"/>
            <p:cNvSpPr/>
            <p:nvPr/>
          </p:nvSpPr>
          <p:spPr>
            <a:xfrm>
              <a:off x="1006536" y="3015083"/>
              <a:ext cx="1268624" cy="50167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Mini </a:t>
              </a:r>
              <a:r>
                <a:rPr lang="en-US" sz="1400" dirty="0" err="1" smtClean="0"/>
                <a:t>PCIe</a:t>
              </a:r>
              <a:r>
                <a:rPr lang="en-US" sz="1400" dirty="0" smtClean="0"/>
                <a:t> x1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657143" y="1706926"/>
              <a:ext cx="1268624" cy="50167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HDMI</a:t>
              </a:r>
              <a:endParaRPr lang="en-US" sz="14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657143" y="3669883"/>
              <a:ext cx="1268624" cy="50167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MIC In</a:t>
              </a:r>
              <a:endParaRPr lang="en-US" sz="14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657143" y="3015084"/>
              <a:ext cx="1268624" cy="50167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Line Out</a:t>
              </a:r>
              <a:endParaRPr lang="en-US" sz="1400" dirty="0"/>
            </a:p>
          </p:txBody>
        </p:sp>
        <p:sp>
          <p:nvSpPr>
            <p:cNvPr id="18" name="Rounded Rectangle 18"/>
            <p:cNvSpPr/>
            <p:nvPr/>
          </p:nvSpPr>
          <p:spPr>
            <a:xfrm>
              <a:off x="2714609" y="3669885"/>
              <a:ext cx="1268624" cy="501679"/>
            </a:xfrm>
            <a:prstGeom prst="roundRect">
              <a:avLst/>
            </a:prstGeom>
            <a:solidFill>
              <a:srgbClr val="03448B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RTL8111GS PEX - GigE</a:t>
              </a:r>
              <a:endParaRPr lang="en-US" sz="1400" dirty="0"/>
            </a:p>
          </p:txBody>
        </p:sp>
        <p:sp>
          <p:nvSpPr>
            <p:cNvPr id="19" name="Rounded Rectangle 20"/>
            <p:cNvSpPr/>
            <p:nvPr/>
          </p:nvSpPr>
          <p:spPr>
            <a:xfrm>
              <a:off x="6982671" y="3015084"/>
              <a:ext cx="1268624" cy="501679"/>
            </a:xfrm>
            <a:prstGeom prst="roundRect">
              <a:avLst/>
            </a:prstGeom>
            <a:solidFill>
              <a:srgbClr val="03448B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ALC5639 Audio Codec</a:t>
              </a:r>
              <a:endParaRPr lang="en-US" sz="1400" dirty="0"/>
            </a:p>
          </p:txBody>
        </p:sp>
        <p:sp>
          <p:nvSpPr>
            <p:cNvPr id="20" name="Rounded Rectangle 21"/>
            <p:cNvSpPr/>
            <p:nvPr/>
          </p:nvSpPr>
          <p:spPr>
            <a:xfrm>
              <a:off x="5580160" y="5012838"/>
              <a:ext cx="926897" cy="727311"/>
            </a:xfrm>
            <a:prstGeom prst="roundRect">
              <a:avLst/>
            </a:prstGeom>
            <a:solidFill>
              <a:srgbClr val="7E4842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16 GB </a:t>
              </a:r>
              <a:r>
                <a:rPr lang="en-US" sz="1600" dirty="0" err="1" smtClean="0"/>
                <a:t>eMMC</a:t>
              </a:r>
              <a:endParaRPr lang="en-US" sz="1600" dirty="0"/>
            </a:p>
          </p:txBody>
        </p:sp>
        <p:sp>
          <p:nvSpPr>
            <p:cNvPr id="21" name="Rounded Rectangle 22"/>
            <p:cNvSpPr/>
            <p:nvPr/>
          </p:nvSpPr>
          <p:spPr>
            <a:xfrm>
              <a:off x="8657143" y="4328550"/>
              <a:ext cx="1268624" cy="5016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SD/MMC</a:t>
              </a:r>
              <a:endParaRPr lang="en-US" sz="1400" dirty="0"/>
            </a:p>
          </p:txBody>
        </p:sp>
        <p:sp>
          <p:nvSpPr>
            <p:cNvPr id="22" name="Rounded Rectangle 24"/>
            <p:cNvSpPr/>
            <p:nvPr/>
          </p:nvSpPr>
          <p:spPr>
            <a:xfrm>
              <a:off x="6982671" y="5238468"/>
              <a:ext cx="1268624" cy="501679"/>
            </a:xfrm>
            <a:prstGeom prst="roundRect">
              <a:avLst/>
            </a:prstGeom>
            <a:solidFill>
              <a:srgbClr val="03448B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AS3722</a:t>
              </a:r>
            </a:p>
            <a:p>
              <a:pPr algn="ctr"/>
              <a:r>
                <a:rPr lang="en-US" sz="1400" dirty="0"/>
                <a:t>PMIC</a:t>
              </a:r>
            </a:p>
          </p:txBody>
        </p:sp>
        <p:sp>
          <p:nvSpPr>
            <p:cNvPr id="23" name="Rounded Rectangle 25"/>
            <p:cNvSpPr/>
            <p:nvPr/>
          </p:nvSpPr>
          <p:spPr>
            <a:xfrm>
              <a:off x="1006535" y="5238469"/>
              <a:ext cx="2952947" cy="50167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Expansion Port (DP/LVDS, Touch SPI, I2C, CSI x1, CSI x4, GPIO 6:0)</a:t>
              </a:r>
              <a:endParaRPr lang="en-US" sz="1400" dirty="0"/>
            </a:p>
          </p:txBody>
        </p:sp>
        <p:cxnSp>
          <p:nvCxnSpPr>
            <p:cNvPr id="24" name="Straight Arrow Connector 26"/>
            <p:cNvCxnSpPr>
              <a:stCxn id="8" idx="3"/>
            </p:cNvCxnSpPr>
            <p:nvPr/>
          </p:nvCxnSpPr>
          <p:spPr>
            <a:xfrm flipV="1">
              <a:off x="2275160" y="1957765"/>
              <a:ext cx="2201217" cy="206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4"/>
            <p:cNvCxnSpPr>
              <a:stCxn id="10" idx="3"/>
            </p:cNvCxnSpPr>
            <p:nvPr/>
          </p:nvCxnSpPr>
          <p:spPr>
            <a:xfrm>
              <a:off x="2275160" y="2612050"/>
              <a:ext cx="220121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7"/>
            <p:cNvCxnSpPr>
              <a:stCxn id="14" idx="3"/>
            </p:cNvCxnSpPr>
            <p:nvPr/>
          </p:nvCxnSpPr>
          <p:spPr>
            <a:xfrm flipV="1">
              <a:off x="2275160" y="3265922"/>
              <a:ext cx="2201216" cy="1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50"/>
            <p:cNvCxnSpPr>
              <a:stCxn id="11" idx="3"/>
              <a:endCxn id="18" idx="1"/>
            </p:cNvCxnSpPr>
            <p:nvPr/>
          </p:nvCxnSpPr>
          <p:spPr>
            <a:xfrm flipV="1">
              <a:off x="2275160" y="3920725"/>
              <a:ext cx="439449" cy="204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53"/>
            <p:cNvCxnSpPr>
              <a:stCxn id="18" idx="3"/>
            </p:cNvCxnSpPr>
            <p:nvPr/>
          </p:nvCxnSpPr>
          <p:spPr>
            <a:xfrm flipV="1">
              <a:off x="3983233" y="3920724"/>
              <a:ext cx="493143" cy="1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58"/>
            <p:cNvCxnSpPr>
              <a:endCxn id="15" idx="1"/>
            </p:cNvCxnSpPr>
            <p:nvPr/>
          </p:nvCxnSpPr>
          <p:spPr>
            <a:xfrm flipV="1">
              <a:off x="6507057" y="1957766"/>
              <a:ext cx="2150086" cy="205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5"/>
            <p:cNvCxnSpPr/>
            <p:nvPr/>
          </p:nvCxnSpPr>
          <p:spPr>
            <a:xfrm>
              <a:off x="8251295" y="3265924"/>
              <a:ext cx="405848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68"/>
            <p:cNvCxnSpPr/>
            <p:nvPr/>
          </p:nvCxnSpPr>
          <p:spPr>
            <a:xfrm>
              <a:off x="6507056" y="3254164"/>
              <a:ext cx="475615" cy="2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72"/>
            <p:cNvCxnSpPr>
              <a:endCxn id="13" idx="1"/>
            </p:cNvCxnSpPr>
            <p:nvPr/>
          </p:nvCxnSpPr>
          <p:spPr>
            <a:xfrm flipV="1">
              <a:off x="6507056" y="2612049"/>
              <a:ext cx="2150086" cy="203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78"/>
            <p:cNvCxnSpPr>
              <a:stCxn id="20" idx="0"/>
            </p:cNvCxnSpPr>
            <p:nvPr/>
          </p:nvCxnSpPr>
          <p:spPr>
            <a:xfrm flipV="1">
              <a:off x="6043609" y="4592303"/>
              <a:ext cx="0" cy="420535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87"/>
            <p:cNvCxnSpPr>
              <a:stCxn id="19" idx="3"/>
              <a:endCxn id="16" idx="1"/>
            </p:cNvCxnSpPr>
            <p:nvPr/>
          </p:nvCxnSpPr>
          <p:spPr>
            <a:xfrm>
              <a:off x="8251295" y="3265924"/>
              <a:ext cx="405848" cy="65479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93"/>
            <p:cNvCxnSpPr/>
            <p:nvPr/>
          </p:nvCxnSpPr>
          <p:spPr>
            <a:xfrm rot="5400000">
              <a:off x="3749040" y="4251960"/>
              <a:ext cx="548640" cy="1280160"/>
            </a:xfrm>
            <a:prstGeom prst="bentConnector3">
              <a:avLst>
                <a:gd name="adj1" fmla="val 37235"/>
              </a:avLst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100"/>
            <p:cNvCxnSpPr/>
            <p:nvPr/>
          </p:nvCxnSpPr>
          <p:spPr>
            <a:xfrm>
              <a:off x="6507057" y="4328550"/>
              <a:ext cx="1101923" cy="909919"/>
            </a:xfrm>
            <a:prstGeom prst="bentConnector3">
              <a:avLst>
                <a:gd name="adj1" fmla="val 99574"/>
              </a:avLst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103"/>
            <p:cNvSpPr/>
            <p:nvPr/>
          </p:nvSpPr>
          <p:spPr>
            <a:xfrm>
              <a:off x="4664402" y="2529231"/>
              <a:ext cx="584491" cy="20172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A15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8" name="Rounded Rectangle 104"/>
            <p:cNvSpPr/>
            <p:nvPr/>
          </p:nvSpPr>
          <p:spPr>
            <a:xfrm>
              <a:off x="4664402" y="2780070"/>
              <a:ext cx="584491" cy="20172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A15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9" name="Rounded Rectangle 105"/>
            <p:cNvSpPr/>
            <p:nvPr/>
          </p:nvSpPr>
          <p:spPr>
            <a:xfrm>
              <a:off x="4663440" y="3033331"/>
              <a:ext cx="584491" cy="20172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A15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0" name="Rounded Rectangle 106"/>
            <p:cNvSpPr/>
            <p:nvPr/>
          </p:nvSpPr>
          <p:spPr>
            <a:xfrm>
              <a:off x="4663439" y="3289586"/>
              <a:ext cx="584491" cy="20172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A15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1" name="Rounded Rectangle 107"/>
            <p:cNvSpPr/>
            <p:nvPr/>
          </p:nvSpPr>
          <p:spPr>
            <a:xfrm>
              <a:off x="4664402" y="3554722"/>
              <a:ext cx="584491" cy="20172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Arm7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2" name="Rounded Rectangle 108"/>
            <p:cNvSpPr/>
            <p:nvPr/>
          </p:nvSpPr>
          <p:spPr>
            <a:xfrm>
              <a:off x="5401293" y="2529230"/>
              <a:ext cx="927527" cy="1227214"/>
            </a:xfrm>
            <a:prstGeom prst="roundRect">
              <a:avLst>
                <a:gd name="adj" fmla="val 10266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GK20A</a:t>
              </a:r>
            </a:p>
            <a:p>
              <a:pPr algn="ctr"/>
              <a:r>
                <a:rPr lang="en-US" sz="1200" dirty="0"/>
                <a:t>192 CUDA Cores</a:t>
              </a:r>
            </a:p>
          </p:txBody>
        </p:sp>
        <p:sp>
          <p:nvSpPr>
            <p:cNvPr id="43" name="Rounded Rectangle 109"/>
            <p:cNvSpPr/>
            <p:nvPr/>
          </p:nvSpPr>
          <p:spPr>
            <a:xfrm>
              <a:off x="4663440" y="3884888"/>
              <a:ext cx="585453" cy="508972"/>
            </a:xfrm>
            <a:prstGeom prst="roundRect">
              <a:avLst>
                <a:gd name="adj" fmla="val 10266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ISP</a:t>
              </a:r>
              <a:endParaRPr lang="en-US" sz="1200" dirty="0"/>
            </a:p>
          </p:txBody>
        </p:sp>
        <p:sp>
          <p:nvSpPr>
            <p:cNvPr id="44" name="Rounded Rectangle 110"/>
            <p:cNvSpPr/>
            <p:nvPr/>
          </p:nvSpPr>
          <p:spPr>
            <a:xfrm>
              <a:off x="5676405" y="3885093"/>
              <a:ext cx="642126" cy="508767"/>
            </a:xfrm>
            <a:prstGeom prst="roundRect">
              <a:avLst>
                <a:gd name="adj" fmla="val 10266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HD Video</a:t>
              </a:r>
              <a:endParaRPr lang="en-US" sz="1200" dirty="0"/>
            </a:p>
          </p:txBody>
        </p:sp>
        <p:sp>
          <p:nvSpPr>
            <p:cNvPr id="45" name="Rounded Rectangle 111"/>
            <p:cNvSpPr/>
            <p:nvPr/>
          </p:nvSpPr>
          <p:spPr>
            <a:xfrm>
              <a:off x="5326142" y="3884887"/>
              <a:ext cx="254018" cy="508973"/>
            </a:xfrm>
            <a:prstGeom prst="roundRect">
              <a:avLst>
                <a:gd name="adj" fmla="val 10266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n-US" sz="1200" dirty="0" smtClean="0"/>
                <a:t>Audio</a:t>
              </a:r>
              <a:endParaRPr lang="en-US" sz="1200" dirty="0"/>
            </a:p>
          </p:txBody>
        </p:sp>
        <p:cxnSp>
          <p:nvCxnSpPr>
            <p:cNvPr id="46" name="Elbow Connector 115"/>
            <p:cNvCxnSpPr>
              <a:endCxn id="21" idx="1"/>
            </p:cNvCxnSpPr>
            <p:nvPr/>
          </p:nvCxnSpPr>
          <p:spPr>
            <a:xfrm>
              <a:off x="6507056" y="3920722"/>
              <a:ext cx="2150087" cy="658668"/>
            </a:xfrm>
            <a:prstGeom prst="bentConnector3">
              <a:avLst>
                <a:gd name="adj1" fmla="val 79825"/>
              </a:avLst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120"/>
            <p:cNvSpPr/>
            <p:nvPr/>
          </p:nvSpPr>
          <p:spPr>
            <a:xfrm>
              <a:off x="1006536" y="4436463"/>
              <a:ext cx="1364737" cy="50167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JTAG</a:t>
              </a:r>
              <a:endParaRPr lang="en-US" sz="1400" dirty="0"/>
            </a:p>
          </p:txBody>
        </p:sp>
        <p:cxnSp>
          <p:nvCxnSpPr>
            <p:cNvPr id="48" name="Straight Arrow Connector 147"/>
            <p:cNvCxnSpPr/>
            <p:nvPr/>
          </p:nvCxnSpPr>
          <p:spPr>
            <a:xfrm flipV="1">
              <a:off x="4956647" y="4592302"/>
              <a:ext cx="0" cy="420535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152"/>
            <p:cNvCxnSpPr>
              <a:stCxn id="47" idx="3"/>
            </p:cNvCxnSpPr>
            <p:nvPr/>
          </p:nvCxnSpPr>
          <p:spPr>
            <a:xfrm flipV="1">
              <a:off x="2371273" y="4328550"/>
              <a:ext cx="2105103" cy="358753"/>
            </a:xfrm>
            <a:prstGeom prst="bentConnector3">
              <a:avLst>
                <a:gd name="adj1" fmla="val 17281"/>
              </a:avLst>
            </a:prstGeom>
            <a:ln w="31750">
              <a:solidFill>
                <a:schemeClr val="bg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/>
              <a:t>TK1</a:t>
            </a:r>
            <a:r>
              <a:rPr lang="zh-CN" altLang="en-US" dirty="0"/>
              <a:t>组成部分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实物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模块示意图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4816476" cy="4252912"/>
          </a:xfrm>
        </p:spPr>
        <p:txBody>
          <a:bodyPr/>
          <a:lstStyle/>
          <a:p>
            <a:pPr defTabSz="457056"/>
            <a:endParaRPr lang="en-US" altLang="zh-CN" sz="3600" kern="1200" dirty="0"/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2"/>
            <a:ext cx="4816476" cy="441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endParaRPr lang="en-US" altLang="zh-CN" sz="2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76266"/>
            <a:ext cx="8549004" cy="48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altLang="zh-CN" dirty="0" smtClean="0"/>
              <a:t>TK1</a:t>
            </a:r>
            <a:r>
              <a:rPr lang="zh-CN" altLang="en-US" dirty="0" smtClean="0"/>
              <a:t>组成原理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780" y="1439863"/>
            <a:ext cx="6127620" cy="4252912"/>
          </a:xfrm>
        </p:spPr>
        <p:txBody>
          <a:bodyPr/>
          <a:lstStyle/>
          <a:p>
            <a:pPr lvl="1"/>
            <a:r>
              <a:rPr lang="en-US" altLang="zh-CN" sz="2800" dirty="0" smtClean="0"/>
              <a:t>L</a:t>
            </a:r>
            <a:r>
              <a:rPr lang="en-US" altLang="zh-CN" sz="2800" dirty="0" smtClean="0"/>
              <a:t>inux for </a:t>
            </a:r>
            <a:r>
              <a:rPr lang="en-US" altLang="zh-CN" sz="2800" dirty="0" err="1" smtClean="0"/>
              <a:t>Tegra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(L4T)</a:t>
            </a:r>
            <a:endParaRPr lang="en-US" altLang="zh-CN" sz="2800" dirty="0"/>
          </a:p>
          <a:p>
            <a:pPr lvl="1">
              <a:buFontTx/>
              <a:buChar char="-"/>
            </a:pPr>
            <a:r>
              <a:rPr lang="zh-CN" altLang="en-US" sz="2800" dirty="0" smtClean="0"/>
              <a:t>基于</a:t>
            </a:r>
            <a:r>
              <a:rPr lang="en-US" altLang="zh-CN" sz="2800" dirty="0" smtClean="0"/>
              <a:t>Ubuntu 14.04</a:t>
            </a:r>
            <a:endParaRPr lang="en-US" altLang="zh-CN" sz="2800" dirty="0"/>
          </a:p>
          <a:p>
            <a:pPr lvl="1">
              <a:buFontTx/>
              <a:buChar char="-"/>
            </a:pPr>
            <a:r>
              <a:rPr lang="en-US" altLang="zh-CN" sz="2800" dirty="0" smtClean="0"/>
              <a:t>OpenGL 4.4</a:t>
            </a:r>
          </a:p>
          <a:p>
            <a:pPr lvl="1">
              <a:buFontTx/>
              <a:buChar char="-"/>
            </a:pPr>
            <a:r>
              <a:rPr lang="en-US" altLang="zh-CN" sz="2800" dirty="0" err="1" smtClean="0"/>
              <a:t>VisionWorks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—— ADAS</a:t>
            </a:r>
            <a:r>
              <a:rPr lang="zh-CN" altLang="en-US" sz="2800" dirty="0" smtClean="0"/>
              <a:t>辅助驾驶系统，</a:t>
            </a:r>
            <a:r>
              <a:rPr lang="en-US" altLang="zh-CN" sz="2800" dirty="0" smtClean="0"/>
              <a:t>AR</a:t>
            </a:r>
            <a:r>
              <a:rPr lang="zh-CN" altLang="en-US" sz="2800" dirty="0" smtClean="0"/>
              <a:t>增强现实，</a:t>
            </a:r>
            <a:r>
              <a:rPr lang="en-US" altLang="zh-CN" sz="2800" dirty="0" smtClean="0"/>
              <a:t>HMI</a:t>
            </a:r>
            <a:r>
              <a:rPr lang="zh-CN" altLang="en-US" sz="2800" dirty="0" smtClean="0"/>
              <a:t>人机交互，机器人</a:t>
            </a:r>
            <a:endParaRPr lang="en-US" altLang="zh-CN" sz="2800" dirty="0"/>
          </a:p>
          <a:p>
            <a:pPr lvl="1" defTabSz="457056"/>
            <a:endParaRPr lang="en-US" altLang="zh-CN" sz="2800" dirty="0" smtClean="0"/>
          </a:p>
          <a:p>
            <a:pPr marL="571500" lvl="1" indent="0" defTabSz="457056">
              <a:buNone/>
            </a:pPr>
            <a:r>
              <a:rPr lang="en-US" altLang="zh-CN" sz="2800" dirty="0" smtClean="0"/>
              <a:t>   </a:t>
            </a:r>
          </a:p>
          <a:p>
            <a:pPr lvl="1" defTabSz="457056"/>
            <a:endParaRPr lang="en-US" altLang="zh-CN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27598" y="1434603"/>
            <a:ext cx="4816476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4675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967" y="235784"/>
            <a:ext cx="9204325" cy="1089529"/>
          </a:xfrm>
        </p:spPr>
        <p:txBody>
          <a:bodyPr/>
          <a:lstStyle/>
          <a:p>
            <a:r>
              <a:rPr lang="en-US" altLang="zh-CN" dirty="0"/>
              <a:t>TK1</a:t>
            </a:r>
            <a:r>
              <a:rPr lang="zh-CN" altLang="en-US" dirty="0"/>
              <a:t>组成原理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并行编程平台</a:t>
            </a:r>
            <a:r>
              <a:rPr lang="en-US" altLang="zh-CN" dirty="0"/>
              <a:t>CUDA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95009" y="1840128"/>
            <a:ext cx="4353334" cy="830998"/>
          </a:xfrm>
          <a:prstGeom prst="rect">
            <a:avLst/>
          </a:prstGeom>
          <a:noFill/>
        </p:spPr>
        <p:txBody>
          <a:bodyPr wrap="square" lIns="91375" tIns="45688" rIns="91375" bIns="45688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738 University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Courses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 62 Countries</a:t>
            </a:r>
          </a:p>
        </p:txBody>
      </p:sp>
      <p:pic>
        <p:nvPicPr>
          <p:cNvPr id="3" name="Picture 2" descr="EC9C95CB-3DAD-42D2-871E-56F9EE2707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47" y="2725709"/>
            <a:ext cx="4796782" cy="2576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7971" y="1912614"/>
            <a:ext cx="5889077" cy="849463"/>
            <a:chOff x="-427549" y="2376240"/>
            <a:chExt cx="6329587" cy="849463"/>
          </a:xfrm>
        </p:grpSpPr>
        <p:sp>
          <p:nvSpPr>
            <p:cNvPr id="7" name="AutoShape 14"/>
            <p:cNvSpPr>
              <a:spLocks noChangeArrowheads="1"/>
            </p:cNvSpPr>
            <p:nvPr/>
          </p:nvSpPr>
          <p:spPr bwMode="auto">
            <a:xfrm rot="16200000">
              <a:off x="655200" y="1338610"/>
              <a:ext cx="740760" cy="2906257"/>
            </a:xfrm>
            <a:prstGeom prst="roundRect">
              <a:avLst>
                <a:gd name="adj" fmla="val 6959"/>
              </a:avLst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80000"/>
                  </a:schemeClr>
                </a:gs>
                <a:gs pos="100000">
                  <a:srgbClr val="000000">
                    <a:lumMod val="95000"/>
                    <a:lumOff val="5000"/>
                    <a:alpha val="53000"/>
                  </a:srgb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rgbClr val="808080">
                      <a:alpha val="0"/>
                    </a:srgbClr>
                  </a:gs>
                  <a:gs pos="100000">
                    <a:srgbClr val="7794B1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63500" dist="38100" dir="2700000" algn="tl" rotWithShape="0">
                <a:prstClr val="black">
                  <a:alpha val="72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rgbClr val="808080">
                  <a:lumMod val="75000"/>
                </a:srgbClr>
              </a:contourClr>
            </a:sp3d>
          </p:spPr>
          <p:txBody>
            <a:bodyPr wrap="none" lIns="91436" tIns="45718" rIns="91436" bIns="45718" anchor="ctr"/>
            <a:lstStyle/>
            <a:p>
              <a:pPr algn="ctr" defTabSz="9137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12961" y="2499352"/>
              <a:ext cx="245819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32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8,000</a:t>
              </a:r>
            </a:p>
          </p:txBody>
        </p:sp>
        <p:sp>
          <p:nvSpPr>
            <p:cNvPr id="20" name="Title 1"/>
            <p:cNvSpPr txBox="1">
              <a:spLocks/>
            </p:cNvSpPr>
            <p:nvPr/>
          </p:nvSpPr>
          <p:spPr bwMode="auto">
            <a:xfrm>
              <a:off x="2585133" y="2376240"/>
              <a:ext cx="3316905" cy="84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b="1" kern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Institutions with </a:t>
              </a:r>
            </a:p>
            <a:p>
              <a:pPr>
                <a:defRPr/>
              </a:pPr>
              <a:r>
                <a:rPr lang="en-US" sz="2400" b="1" kern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CUDA Developers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3261625"/>
            <a:ext cx="5371975" cy="740760"/>
            <a:chOff x="-419994" y="4244324"/>
            <a:chExt cx="5704515" cy="740760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 rot="16200000">
              <a:off x="662755" y="3161575"/>
              <a:ext cx="740760" cy="2906257"/>
            </a:xfrm>
            <a:prstGeom prst="roundRect">
              <a:avLst>
                <a:gd name="adj" fmla="val 6959"/>
              </a:avLst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80000"/>
                  </a:schemeClr>
                </a:gs>
                <a:gs pos="100000">
                  <a:srgbClr val="000000">
                    <a:lumMod val="95000"/>
                    <a:lumOff val="5000"/>
                    <a:alpha val="53000"/>
                  </a:srgb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rgbClr val="808080">
                      <a:alpha val="0"/>
                    </a:srgbClr>
                  </a:gs>
                  <a:gs pos="100000">
                    <a:srgbClr val="7794B1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63500" dist="38100" dir="2700000" algn="tl" rotWithShape="0">
                <a:prstClr val="black">
                  <a:alpha val="72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rgbClr val="808080">
                  <a:lumMod val="75000"/>
                </a:srgbClr>
              </a:contourClr>
            </a:sp3d>
          </p:spPr>
          <p:txBody>
            <a:bodyPr wrap="none" lIns="91436" tIns="45718" rIns="91436" bIns="45718" anchor="ctr"/>
            <a:lstStyle/>
            <a:p>
              <a:pPr algn="ctr" defTabSz="9137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 bwMode="auto">
            <a:xfrm>
              <a:off x="20516" y="4322317"/>
              <a:ext cx="245819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2,200,000</a:t>
              </a:r>
              <a:endParaRPr lang="en-U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 bwMode="auto">
            <a:xfrm>
              <a:off x="2585133" y="4288870"/>
              <a:ext cx="26993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b="1" kern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Toolkit Downloads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1" y="4520408"/>
            <a:ext cx="5685052" cy="740760"/>
            <a:chOff x="-412439" y="5128289"/>
            <a:chExt cx="6017594" cy="740760"/>
          </a:xfrm>
        </p:grpSpPr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 rot="16200000">
              <a:off x="670310" y="4045540"/>
              <a:ext cx="740760" cy="2906257"/>
            </a:xfrm>
            <a:prstGeom prst="roundRect">
              <a:avLst>
                <a:gd name="adj" fmla="val 6959"/>
              </a:avLst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80000"/>
                  </a:schemeClr>
                </a:gs>
                <a:gs pos="100000">
                  <a:srgbClr val="000000">
                    <a:lumMod val="95000"/>
                    <a:lumOff val="5000"/>
                    <a:alpha val="53000"/>
                  </a:srgb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rgbClr val="808080">
                      <a:alpha val="0"/>
                    </a:srgbClr>
                  </a:gs>
                  <a:gs pos="100000">
                    <a:srgbClr val="7794B1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63500" dist="38100" dir="2700000" algn="tl" rotWithShape="0">
                <a:prstClr val="black">
                  <a:alpha val="72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rgbClr val="808080">
                  <a:lumMod val="75000"/>
                </a:srgbClr>
              </a:contourClr>
            </a:sp3d>
          </p:spPr>
          <p:txBody>
            <a:bodyPr wrap="none" lIns="91436" tIns="45718" rIns="91436" bIns="45718" anchor="ctr"/>
            <a:lstStyle/>
            <a:p>
              <a:pPr algn="ctr" defTabSz="9137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itle 1"/>
            <p:cNvSpPr txBox="1">
              <a:spLocks/>
            </p:cNvSpPr>
            <p:nvPr/>
          </p:nvSpPr>
          <p:spPr bwMode="auto">
            <a:xfrm>
              <a:off x="28071" y="5206282"/>
              <a:ext cx="245819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506,000,000</a:t>
              </a:r>
              <a:endParaRPr lang="en-U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 bwMode="auto">
            <a:xfrm>
              <a:off x="2585133" y="5267836"/>
              <a:ext cx="30200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b="1" kern="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 GPUs Shipped</a:t>
              </a:r>
              <a:endParaRPr lang="en-US" sz="2400" b="1" kern="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5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adtek_nv">
  <a:themeElements>
    <a:clrScheme name="Custom 8">
      <a:dk1>
        <a:srgbClr val="808080"/>
      </a:dk1>
      <a:lt1>
        <a:srgbClr val="FFFFFF"/>
      </a:lt1>
      <a:dk2>
        <a:srgbClr val="000000"/>
      </a:dk2>
      <a:lt2>
        <a:srgbClr val="76B900"/>
      </a:lt2>
      <a:accent1>
        <a:srgbClr val="006445"/>
      </a:accent1>
      <a:accent2>
        <a:srgbClr val="0F5582"/>
      </a:accent2>
      <a:accent3>
        <a:srgbClr val="C86414"/>
      </a:accent3>
      <a:accent4>
        <a:srgbClr val="FFC000"/>
      </a:accent4>
      <a:accent5>
        <a:srgbClr val="00B0F0"/>
      </a:accent5>
      <a:accent6>
        <a:srgbClr val="645FAF"/>
      </a:accent6>
      <a:hlink>
        <a:srgbClr val="76B900"/>
      </a:hlink>
      <a:folHlink>
        <a:srgbClr val="588A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38B0B4E3072D428564024F6E85BC07" ma:contentTypeVersion="0" ma:contentTypeDescription="Create a new document." ma:contentTypeScope="" ma:versionID="a559b02ab7d86624fa1c6ada0e69e3c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9F27BF2-F9EF-4D34-87AA-F1894485F5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54613</TotalTime>
  <Words>554</Words>
  <Application>Microsoft Office PowerPoint</Application>
  <PresentationFormat>自定义</PresentationFormat>
  <Paragraphs>247</Paragraphs>
  <Slides>21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leadtek_nv</vt:lpstr>
      <vt:lpstr>NVIDIA Tegra K1  系统组成及架构特点</vt:lpstr>
      <vt:lpstr>目录</vt:lpstr>
      <vt:lpstr>TK1组成部分 ——概览</vt:lpstr>
      <vt:lpstr>TK1组成部分 ——处理器</vt:lpstr>
      <vt:lpstr>TK1组成部分 ——内存IO</vt:lpstr>
      <vt:lpstr>TK1组成部分 ——模块图</vt:lpstr>
      <vt:lpstr>TK1组成部分 ——实物/模块示意图</vt:lpstr>
      <vt:lpstr>TK1组成原理 ——操作系统</vt:lpstr>
      <vt:lpstr>TK1组成原理 ——并行编程平台CUDA</vt:lpstr>
      <vt:lpstr>PowerPoint 演示文稿</vt:lpstr>
      <vt:lpstr>PowerPoint 演示文稿</vt:lpstr>
      <vt:lpstr>PowerPoint 演示文稿</vt:lpstr>
      <vt:lpstr>PowerPoint 演示文稿</vt:lpstr>
      <vt:lpstr>TK1系统结构特点 ——高性能移动/嵌入式GPU</vt:lpstr>
      <vt:lpstr>TK1系统结构特点 ——一致化内显存（Unified Memory)</vt:lpstr>
      <vt:lpstr>TK1系统结构特点 ——丰富的GPU可编程API</vt:lpstr>
      <vt:lpstr>TK1系统结构特点 ——支持OpenGL4.4</vt:lpstr>
      <vt:lpstr>TK1系统结构特点 ——支持Tessellation曲面细分</vt:lpstr>
      <vt:lpstr>TK1性能指标 ——NVIDIA TK1 vs Apple A7</vt:lpstr>
      <vt:lpstr>TK1性能指标 ——NVIDIA TK1 vs Apple A7</vt:lpstr>
      <vt:lpstr>TK1性能指标 ——Tegra K1 vs Tegra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liuss</cp:lastModifiedBy>
  <cp:revision>2705</cp:revision>
  <dcterms:created xsi:type="dcterms:W3CDTF">2008-01-24T03:11:41Z</dcterms:created>
  <dcterms:modified xsi:type="dcterms:W3CDTF">2015-12-02T16:56:07Z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0x010100FB38B0B4E3072D428564024F6E85BC07</vt:lpwstr>
  </property>
  <property fmtid="{D5CDD505-2E9C-101B-9397-08002B2CF9AE}" pid="3" name="_NewReviewCycle">
    <vt:lpwstr/>
  </property>
</Properties>
</file>